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4" r:id="rId20"/>
    <p:sldId id="277" r:id="rId21"/>
    <p:sldId id="278" r:id="rId22"/>
    <p:sldId id="298" r:id="rId23"/>
    <p:sldId id="299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6" r:id="rId37"/>
    <p:sldId id="292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>
      <p:cViewPr varScale="1">
        <p:scale>
          <a:sx n="64" d="100"/>
          <a:sy n="6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1FB3-B645-4152-AD39-15172CEAAA7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1EAF-EC91-49E3-A881-DC97EBCF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use is associated with exposure (phthalates,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musks</a:t>
            </a:r>
            <a:r>
              <a:rPr lang="en-US" baseline="0" dirty="0" smtClean="0"/>
              <a:t> &amp; other)</a:t>
            </a:r>
            <a:endParaRPr lang="en-US" dirty="0" smtClean="0"/>
          </a:p>
          <a:p>
            <a:r>
              <a:rPr lang="en-US" dirty="0" smtClean="0"/>
              <a:t>WOS:</a:t>
            </a:r>
            <a:r>
              <a:rPr lang="en-US" baseline="0" dirty="0" smtClean="0"/>
              <a:t> </a:t>
            </a:r>
            <a:r>
              <a:rPr lang="en-US" i="1" dirty="0"/>
              <a:t>in utero </a:t>
            </a:r>
            <a:r>
              <a:rPr lang="en-US" dirty="0"/>
              <a:t>development, neonatal development, puberty, pregnancy.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1C3F-95AD-4832-82BE-F807544D5A5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Breast is continuously developing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1C3F-95AD-4832-82BE-F807544D5A5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2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>
              <a:buFont typeface="Arial" pitchFamily="34" charset="0"/>
              <a:buChar char="•"/>
            </a:pPr>
            <a:r>
              <a:rPr lang="en-US" dirty="0"/>
              <a:t>Dutch Famine</a:t>
            </a:r>
          </a:p>
          <a:p>
            <a:pPr marL="285734" indent="-285734">
              <a:buFont typeface="Arial" pitchFamily="34" charset="0"/>
              <a:buChar char="•"/>
            </a:pPr>
            <a:r>
              <a:rPr lang="en-US" dirty="0"/>
              <a:t>DES</a:t>
            </a:r>
          </a:p>
          <a:p>
            <a:pPr marL="285734" indent="-285734">
              <a:buFont typeface="Arial" pitchFamily="34" charset="0"/>
              <a:buChar char="•"/>
            </a:pPr>
            <a:r>
              <a:rPr lang="en-US" dirty="0"/>
              <a:t>Emerging: phthalates,</a:t>
            </a:r>
          </a:p>
          <a:p>
            <a:r>
              <a:rPr lang="en-US" dirty="0"/>
              <a:t>       fungicides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C1FB-8052-4C72-B27D-548B23BCB5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different EDCs were found,</a:t>
            </a:r>
            <a:r>
              <a:rPr lang="en-US" baseline="0" dirty="0" smtClean="0"/>
              <a:t> average of 4 per product</a:t>
            </a:r>
          </a:p>
          <a:p>
            <a:r>
              <a:rPr lang="en-US" baseline="0" dirty="0" smtClean="0"/>
              <a:t>Others my be EDCs but not tested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1C3F-95AD-4832-82BE-F807544D5A5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4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product on average contained</a:t>
            </a:r>
            <a:r>
              <a:rPr lang="en-US" baseline="0" dirty="0" smtClean="0"/>
              <a:t> 12 chemicals not tested for safety; 11/12 mimic estrogen or have estrogenic activity in laboratory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1C3F-95AD-4832-82BE-F807544D5A5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Teitelbaum</a:t>
            </a:r>
            <a:r>
              <a:rPr lang="en-US" dirty="0" smtClean="0"/>
              <a:t>? </a:t>
            </a:r>
          </a:p>
          <a:p>
            <a:r>
              <a:rPr lang="en-US" dirty="0" smtClean="0"/>
              <a:t>DEP associated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BCa</a:t>
            </a:r>
            <a:r>
              <a:rPr lang="en-US" baseline="0" dirty="0" smtClean="0"/>
              <a:t> in Mexico cohort (</a:t>
            </a:r>
            <a:r>
              <a:rPr lang="en-US" baseline="0" dirty="0" err="1" smtClean="0"/>
              <a:t>lopez-carillo</a:t>
            </a:r>
            <a:r>
              <a:rPr lang="en-US" baseline="0" dirty="0" smtClean="0"/>
              <a:t>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1C3F-95AD-4832-82BE-F807544D5A5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5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Phthalates are not on the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C1FB-8052-4C72-B27D-548B23BCB53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8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D1C3F-95AD-4832-82BE-F807544D5A5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7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5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084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7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7507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2400" b="1">
                <a:solidFill>
                  <a:srgbClr val="80B60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99775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2400" b="1">
                <a:solidFill>
                  <a:srgbClr val="80B60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37961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3AD1A6-1E31-934E-9FC3-8A125E8B98EC}" type="datetimeFigureOut">
              <a:rPr lang="en-US" smtClean="0">
                <a:solidFill>
                  <a:prstClr val="white"/>
                </a:solidFill>
              </a:rPr>
              <a:pPr/>
              <a:t>4/23/2015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701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3AD1A6-1E31-934E-9FC3-8A125E8B98EC}" type="datetimeFigureOut">
              <a:rPr lang="en-US" smtClean="0">
                <a:solidFill>
                  <a:prstClr val="white"/>
                </a:solidFill>
              </a:rPr>
              <a:pPr/>
              <a:t>4/23/2015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890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2400" b="1">
                <a:solidFill>
                  <a:srgbClr val="80B606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98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8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3305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0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156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F3AD1A6-1E31-934E-9FC3-8A125E8B98EC}" type="datetimeFigureOut">
              <a:rPr lang="en-US" smtClean="0">
                <a:solidFill>
                  <a:prstClr val="white"/>
                </a:solidFill>
              </a:rPr>
              <a:pPr/>
              <a:t>4/23/2015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40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5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07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2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80B60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DF52-520A-C641-BE94-B8FE8E1B7A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348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EF3AD1A6-1E31-934E-9FC3-8A125E8B98EC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4/23/2015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F84BDF52-520A-C641-BE94-B8FE8E1B7A1B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Witness Project	</a:t>
            </a:r>
            <a:br>
              <a:rPr lang="en-US" dirty="0" smtClean="0"/>
            </a:br>
            <a:r>
              <a:rPr lang="en-US" dirty="0" smtClean="0"/>
              <a:t>Advocates Mentoring Advocates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6800" y="5791200"/>
            <a:ext cx="4038600" cy="7485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Sarah Evans, PhD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5720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B606"/>
                </a:solidFill>
              </a:rPr>
              <a:t>Workshop 2:  Avoiding Risk from Personal Care </a:t>
            </a:r>
          </a:p>
          <a:p>
            <a:r>
              <a:rPr lang="en-US" sz="3200" dirty="0">
                <a:solidFill>
                  <a:srgbClr val="80B606"/>
                </a:solidFill>
              </a:rPr>
              <a:t>Products</a:t>
            </a:r>
          </a:p>
          <a:p>
            <a:endParaRPr lang="en-US" sz="3200" dirty="0">
              <a:solidFill>
                <a:srgbClr val="80B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3600" dirty="0">
                <a:solidFill>
                  <a:srgbClr val="80B606"/>
                </a:solidFill>
              </a:rPr>
              <a:t>Windows of Susceptibility</a:t>
            </a:r>
            <a:br>
              <a:rPr lang="en-US" sz="3600" dirty="0">
                <a:solidFill>
                  <a:srgbClr val="80B606"/>
                </a:solidFill>
              </a:rPr>
            </a:br>
            <a:r>
              <a:rPr lang="en-US" sz="3600" dirty="0">
                <a:solidFill>
                  <a:srgbClr val="80B606"/>
                </a:solidFill>
              </a:rPr>
              <a:t>      Not just </a:t>
            </a:r>
            <a:r>
              <a:rPr lang="en-US" sz="3600" i="1" dirty="0">
                <a:solidFill>
                  <a:srgbClr val="80B606"/>
                </a:solidFill>
              </a:rPr>
              <a:t>what</a:t>
            </a:r>
            <a:r>
              <a:rPr lang="en-US" sz="3600" dirty="0">
                <a:solidFill>
                  <a:srgbClr val="80B606"/>
                </a:solidFill>
              </a:rPr>
              <a:t>, but </a:t>
            </a:r>
            <a:r>
              <a:rPr lang="en-US" sz="3600" i="1" dirty="0">
                <a:solidFill>
                  <a:srgbClr val="80B606"/>
                </a:solidFill>
              </a:rPr>
              <a:t>when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6" name="Content Placeholder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8" y="3140207"/>
            <a:ext cx="2563672" cy="219821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79" y="3383160"/>
            <a:ext cx="2129051" cy="300770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01" y="3835025"/>
            <a:ext cx="2261516" cy="3006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073" y="2491990"/>
            <a:ext cx="711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Prenatal           Neonatal       Puberty     Pregnancy         Menopause</a:t>
            </a:r>
          </a:p>
        </p:txBody>
      </p:sp>
      <p:sp>
        <p:nvSpPr>
          <p:cNvPr id="10" name="Lightning Bolt 9"/>
          <p:cNvSpPr/>
          <p:nvPr/>
        </p:nvSpPr>
        <p:spPr>
          <a:xfrm>
            <a:off x="542428" y="1699557"/>
            <a:ext cx="629147" cy="651894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Lightning Bolt 10"/>
          <p:cNvSpPr/>
          <p:nvPr/>
        </p:nvSpPr>
        <p:spPr>
          <a:xfrm>
            <a:off x="1892345" y="1692099"/>
            <a:ext cx="629147" cy="651894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3156055" y="1699557"/>
            <a:ext cx="629147" cy="651894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Lightning Bolt 12"/>
          <p:cNvSpPr/>
          <p:nvPr/>
        </p:nvSpPr>
        <p:spPr>
          <a:xfrm>
            <a:off x="6132514" y="1675673"/>
            <a:ext cx="629147" cy="651894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ightning Bolt 13"/>
          <p:cNvSpPr/>
          <p:nvPr/>
        </p:nvSpPr>
        <p:spPr>
          <a:xfrm>
            <a:off x="4522400" y="1675673"/>
            <a:ext cx="629147" cy="651894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8474" y="2491452"/>
            <a:ext cx="70665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72736" y="1945467"/>
            <a:ext cx="1571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Breast</a:t>
            </a:r>
          </a:p>
          <a:p>
            <a:r>
              <a:rPr lang="en-US" sz="3200" dirty="0">
                <a:solidFill>
                  <a:prstClr val="black"/>
                </a:solidFill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5842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4629150" cy="39347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3003" y="1463040"/>
            <a:ext cx="8595360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B606"/>
              </a:buClr>
            </a:pPr>
            <a:endParaRPr lang="en-US" sz="2800" dirty="0">
              <a:solidFill>
                <a:srgbClr val="4654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31694"/>
            <a:ext cx="7556313" cy="1116106"/>
          </a:xfrm>
        </p:spPr>
        <p:txBody>
          <a:bodyPr/>
          <a:lstStyle/>
          <a:p>
            <a:r>
              <a:rPr lang="en-US" dirty="0" smtClean="0"/>
              <a:t>Children are Uniquely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556313" cy="4144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Close to the ground</a:t>
            </a:r>
          </a:p>
          <a:p>
            <a:r>
              <a:rPr lang="en-US" sz="2400" dirty="0">
                <a:solidFill>
                  <a:schemeClr val="tx2"/>
                </a:solidFill>
              </a:rPr>
              <a:t>Hand-to-mouth behavior</a:t>
            </a:r>
          </a:p>
          <a:p>
            <a:r>
              <a:rPr lang="en-US" sz="2400" dirty="0">
                <a:solidFill>
                  <a:schemeClr val="tx2"/>
                </a:solidFill>
              </a:rPr>
              <a:t>Greater exposure pound-for-pound</a:t>
            </a:r>
          </a:p>
          <a:p>
            <a:r>
              <a:rPr lang="en-US" sz="2400" dirty="0">
                <a:solidFill>
                  <a:schemeClr val="tx2"/>
                </a:solidFill>
              </a:rPr>
              <a:t>Lack of variety in diet </a:t>
            </a:r>
          </a:p>
          <a:p>
            <a:r>
              <a:rPr lang="en-US" sz="2400" dirty="0">
                <a:solidFill>
                  <a:schemeClr val="tx2"/>
                </a:solidFill>
              </a:rPr>
              <a:t>Immature metabolism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More years of future life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Continuously developing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 systems: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Reproductive system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Nervous system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2100"/>
            <a:ext cx="6400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187" y="304800"/>
            <a:ext cx="7556313" cy="1116106"/>
          </a:xfrm>
        </p:spPr>
        <p:txBody>
          <a:bodyPr/>
          <a:lstStyle/>
          <a:p>
            <a:r>
              <a:rPr lang="en-US" dirty="0" smtClean="0"/>
              <a:t>Vulnerability in pregnancy 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187588"/>
            <a:ext cx="247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Perera</a:t>
            </a:r>
            <a:r>
              <a:rPr lang="en-US" sz="1600" dirty="0">
                <a:solidFill>
                  <a:prstClr val="black"/>
                </a:solidFill>
              </a:rPr>
              <a:t> &amp; </a:t>
            </a:r>
            <a:r>
              <a:rPr lang="en-US" sz="1600" dirty="0" err="1">
                <a:solidFill>
                  <a:prstClr val="black"/>
                </a:solidFill>
              </a:rPr>
              <a:t>Herbstman</a:t>
            </a:r>
            <a:r>
              <a:rPr lang="en-US" sz="1600" dirty="0">
                <a:solidFill>
                  <a:prstClr val="black"/>
                </a:solidFill>
              </a:rPr>
              <a:t>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575619"/>
            <a:ext cx="435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80B606"/>
                </a:solidFill>
              </a:rPr>
              <a:t>Transgenerational</a:t>
            </a:r>
            <a:r>
              <a:rPr lang="en-US" sz="2800" dirty="0">
                <a:solidFill>
                  <a:srgbClr val="80B606"/>
                </a:solidFill>
              </a:rPr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2907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Ingredients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categories: </a:t>
            </a:r>
          </a:p>
          <a:p>
            <a:pPr lvl="1"/>
            <a:r>
              <a:rPr lang="en-US" sz="3200" dirty="0" smtClean="0"/>
              <a:t>Known or suspected carcinogens</a:t>
            </a:r>
          </a:p>
          <a:p>
            <a:pPr lvl="1"/>
            <a:r>
              <a:rPr lang="en-US" sz="3200" dirty="0" smtClean="0"/>
              <a:t>Endocrine Disrupting Chemicals</a:t>
            </a:r>
          </a:p>
        </p:txBody>
      </p:sp>
    </p:spTree>
    <p:extLst>
      <p:ext uri="{BB962C8B-B14F-4D97-AF65-F5344CB8AC3E}">
        <p14:creationId xmlns:p14="http://schemas.microsoft.com/office/powerpoint/2010/main" val="39823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Endocrine Disrupting Chemicals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Substances in our environment, food, and consumer products that interfere with hormone biosynthesis, metabolism, or action resulting in a deviation from normal homeostatic control or reproduction. </a:t>
            </a:r>
          </a:p>
          <a:p>
            <a:pPr marL="0" indent="0">
              <a:buNone/>
            </a:pPr>
            <a:r>
              <a:rPr lang="en-US" sz="2800" dirty="0" smtClean="0"/>
              <a:t>				-</a:t>
            </a:r>
            <a:r>
              <a:rPr lang="en-US" sz="2400" dirty="0" smtClean="0"/>
              <a:t>Scientific </a:t>
            </a:r>
            <a:r>
              <a:rPr lang="en-US" sz="2400" dirty="0"/>
              <a:t>Statement of the </a:t>
            </a:r>
            <a:r>
              <a:rPr lang="en-US" sz="2400" dirty="0" smtClean="0"/>
              <a:t>				  Endocrine </a:t>
            </a:r>
            <a:r>
              <a:rPr lang="en-US" sz="2400" dirty="0"/>
              <a:t>Society, </a:t>
            </a:r>
            <a:r>
              <a:rPr lang="en-US" sz="2400" dirty="0" smtClean="0"/>
              <a:t>2009</a:t>
            </a:r>
          </a:p>
          <a:p>
            <a:pPr marL="3657600" lvl="8" indent="0">
              <a:buNone/>
            </a:pPr>
            <a:endParaRPr lang="en-US" sz="2400" dirty="0"/>
          </a:p>
          <a:p>
            <a:pPr marL="3657600" lvl="8" indent="0">
              <a:buNone/>
            </a:pPr>
            <a:endParaRPr lang="en-US" sz="2400" dirty="0"/>
          </a:p>
          <a:p>
            <a:pPr lvl="8"/>
            <a:endParaRPr lang="en-US" sz="2800" dirty="0" smtClean="0"/>
          </a:p>
          <a:p>
            <a:pPr lvl="6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2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EDCs are active at low doses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053431"/>
            <a:ext cx="5715000" cy="4000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4656">
            <a:off x="791075" y="3991473"/>
            <a:ext cx="895350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463040"/>
            <a:ext cx="704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Hormones are active at parts per billion (ppb)</a:t>
            </a:r>
          </a:p>
        </p:txBody>
      </p:sp>
    </p:spTree>
    <p:extLst>
      <p:ext uri="{BB962C8B-B14F-4D97-AF65-F5344CB8AC3E}">
        <p14:creationId xmlns:p14="http://schemas.microsoft.com/office/powerpoint/2010/main" val="3911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to EDCs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556313" cy="4144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Lifelong</a:t>
            </a:r>
          </a:p>
          <a:p>
            <a:r>
              <a:rPr lang="en-US" sz="3200" dirty="0" smtClean="0"/>
              <a:t>Low-dose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umulative </a:t>
            </a:r>
          </a:p>
          <a:p>
            <a:r>
              <a:rPr lang="en-US" sz="3200" dirty="0" smtClean="0"/>
              <a:t>Mixtures</a:t>
            </a:r>
          </a:p>
        </p:txBody>
      </p:sp>
    </p:spTree>
    <p:extLst>
      <p:ext uri="{BB962C8B-B14F-4D97-AF65-F5344CB8AC3E}">
        <p14:creationId xmlns:p14="http://schemas.microsoft.com/office/powerpoint/2010/main" val="8840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PCPs: What are we talking about?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43083"/>
            <a:ext cx="2738641" cy="2738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3415"/>
            <a:ext cx="3427574" cy="2290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93415"/>
            <a:ext cx="4662055" cy="3102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7" y="4952999"/>
            <a:ext cx="4042879" cy="13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Suspected breast cancer risk factors in PCPs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Fragrance/</a:t>
            </a:r>
            <a:r>
              <a:rPr lang="en-US" sz="3600" dirty="0" err="1" smtClean="0"/>
              <a:t>Parfum</a:t>
            </a:r>
            <a:endParaRPr lang="en-US" sz="3600" dirty="0" smtClean="0"/>
          </a:p>
          <a:p>
            <a:r>
              <a:rPr lang="en-US" sz="3600" dirty="0" smtClean="0"/>
              <a:t>Phthalates</a:t>
            </a:r>
          </a:p>
          <a:p>
            <a:r>
              <a:rPr lang="en-US" sz="3600" dirty="0" err="1" smtClean="0"/>
              <a:t>Triclosan</a:t>
            </a:r>
            <a:endParaRPr lang="en-US" sz="3600" dirty="0" smtClean="0"/>
          </a:p>
          <a:p>
            <a:r>
              <a:rPr lang="en-US" sz="3600" dirty="0" smtClean="0"/>
              <a:t>Formaldehyde</a:t>
            </a:r>
          </a:p>
          <a:p>
            <a:r>
              <a:rPr lang="en-US" sz="3600" dirty="0" err="1" smtClean="0"/>
              <a:t>Parabens</a:t>
            </a:r>
            <a:endParaRPr lang="en-US" sz="3600" dirty="0" smtClean="0"/>
          </a:p>
          <a:p>
            <a:r>
              <a:rPr lang="en-US" sz="3600" dirty="0" smtClean="0"/>
              <a:t>1,4-dioxane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77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Precautionary Principle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630" y="2009611"/>
            <a:ext cx="7569157" cy="1965960"/>
          </a:xfrm>
        </p:spPr>
        <p:txBody>
          <a:bodyPr>
            <a:noAutofit/>
          </a:bodyPr>
          <a:lstStyle/>
          <a:p>
            <a:r>
              <a:rPr lang="en-US" sz="3200" dirty="0" smtClean="0"/>
              <a:t>Avoid exposure when: </a:t>
            </a:r>
          </a:p>
          <a:p>
            <a:pPr lvl="1"/>
            <a:r>
              <a:rPr lang="en-US" sz="3200" dirty="0" smtClean="0"/>
              <a:t>Risk of harm is suspected</a:t>
            </a:r>
          </a:p>
          <a:p>
            <a:pPr lvl="1"/>
            <a:r>
              <a:rPr lang="en-US" sz="3200" dirty="0" smtClean="0"/>
              <a:t>Existing scientific evidence cannot prove cause and effect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1097606" y="4464509"/>
            <a:ext cx="7569157" cy="911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smtClean="0">
                <a:solidFill>
                  <a:srgbClr val="C00000"/>
                </a:solidFill>
              </a:rPr>
              <a:t>“Better Safe Than Sorry”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763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After Workshop </a:t>
            </a:r>
            <a:r>
              <a:rPr lang="en-US" sz="2800" dirty="0" smtClean="0"/>
              <a:t>2, Breast Cancer Risk and Personal Care Products,  </a:t>
            </a:r>
            <a:r>
              <a:rPr lang="en-US" sz="2800" dirty="0"/>
              <a:t>participants will be able to: </a:t>
            </a:r>
            <a:endParaRPr lang="en-US" sz="2800" dirty="0" smtClean="0"/>
          </a:p>
          <a:p>
            <a:r>
              <a:rPr lang="en-US" sz="2400" dirty="0" smtClean="0"/>
              <a:t>Understand why it’s difficult to be sure of what’s in our personal care products </a:t>
            </a:r>
            <a:endParaRPr lang="en-US" sz="2400" dirty="0"/>
          </a:p>
          <a:p>
            <a:r>
              <a:rPr lang="en-US" sz="2400" dirty="0" smtClean="0"/>
              <a:t>Define how chemicals </a:t>
            </a:r>
            <a:r>
              <a:rPr lang="en-US" sz="2400" dirty="0"/>
              <a:t>in personal care products get into our </a:t>
            </a:r>
            <a:r>
              <a:rPr lang="en-US" sz="2400" dirty="0" smtClean="0"/>
              <a:t>bodies </a:t>
            </a:r>
            <a:endParaRPr lang="en-US" sz="2400" dirty="0"/>
          </a:p>
          <a:p>
            <a:r>
              <a:rPr lang="en-US" sz="2400" dirty="0" smtClean="0"/>
              <a:t>Define what it means </a:t>
            </a:r>
            <a:r>
              <a:rPr lang="en-US" sz="2400" dirty="0"/>
              <a:t>when a label says “organic” or “natural</a:t>
            </a:r>
            <a:r>
              <a:rPr lang="en-US" sz="2400" dirty="0" smtClean="0"/>
              <a:t>”</a:t>
            </a:r>
            <a:endParaRPr lang="en-US" sz="2400" dirty="0"/>
          </a:p>
          <a:p>
            <a:r>
              <a:rPr lang="en-US" sz="2400" dirty="0"/>
              <a:t>Avoid ingredients </a:t>
            </a:r>
            <a:r>
              <a:rPr lang="en-US" sz="2400" dirty="0" smtClean="0"/>
              <a:t>in personal care products that are associated with increased breast cancer risk</a:t>
            </a:r>
          </a:p>
          <a:p>
            <a:r>
              <a:rPr lang="en-US" sz="2400" dirty="0" smtClean="0"/>
              <a:t>Choose safer personal care products </a:t>
            </a:r>
          </a:p>
          <a:p>
            <a:r>
              <a:rPr lang="en-US" sz="2400" dirty="0" smtClean="0"/>
              <a:t>Take steps to </a:t>
            </a:r>
            <a:r>
              <a:rPr lang="en-US" sz="2400" dirty="0"/>
              <a:t>ensure the safety of products we use every day on ourselves and our </a:t>
            </a:r>
            <a:r>
              <a:rPr lang="en-US" sz="2400" dirty="0" smtClean="0"/>
              <a:t>children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1219200"/>
            <a:ext cx="8947727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9294"/>
            <a:ext cx="7556313" cy="1116106"/>
          </a:xfrm>
        </p:spPr>
        <p:txBody>
          <a:bodyPr/>
          <a:lstStyle/>
          <a:p>
            <a:r>
              <a:rPr lang="en-US" dirty="0" smtClean="0"/>
              <a:t>Fragrance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56313" cy="1116106"/>
          </a:xfrm>
        </p:spPr>
        <p:txBody>
          <a:bodyPr>
            <a:normAutofit/>
          </a:bodyPr>
          <a:lstStyle/>
          <a:p>
            <a:r>
              <a:rPr lang="en-US" dirty="0" smtClean="0"/>
              <a:t>A Word About Fragrance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9" y="1752600"/>
            <a:ext cx="3878441" cy="3207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822" y="1752600"/>
            <a:ext cx="4936178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Mixture of </a:t>
            </a:r>
            <a:r>
              <a:rPr lang="en-US" sz="2800" dirty="0" smtClean="0"/>
              <a:t>chemicals</a:t>
            </a:r>
          </a:p>
          <a:p>
            <a:r>
              <a:rPr lang="en-US" sz="2800" dirty="0" smtClean="0"/>
              <a:t>Trade secret, not on the label</a:t>
            </a:r>
          </a:p>
          <a:p>
            <a:r>
              <a:rPr lang="en-US" sz="2800" dirty="0"/>
              <a:t>Usually contains </a:t>
            </a:r>
            <a:r>
              <a:rPr lang="en-US" sz="2800" dirty="0" smtClean="0"/>
              <a:t>phthalates and other EDCs</a:t>
            </a:r>
          </a:p>
          <a:p>
            <a:r>
              <a:rPr lang="en-US" sz="2800" dirty="0" smtClean="0"/>
              <a:t>EWG Not So Sexy Report:</a:t>
            </a:r>
          </a:p>
          <a:p>
            <a:pPr lvl="1"/>
            <a:r>
              <a:rPr lang="en-US" sz="2400" dirty="0"/>
              <a:t>12 EDCs in fragrance</a:t>
            </a:r>
          </a:p>
          <a:p>
            <a:pPr lvl="1"/>
            <a:r>
              <a:rPr lang="en-US" sz="2400" dirty="0"/>
              <a:t>11 </a:t>
            </a:r>
            <a:r>
              <a:rPr lang="en-US" sz="2400" dirty="0" smtClean="0"/>
              <a:t>EDCS were estrogenic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206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1295400"/>
            <a:ext cx="6839712" cy="4788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6096000"/>
            <a:ext cx="4575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B606"/>
                </a:solidFill>
              </a:rPr>
              <a:t>Not So Sexy Report</a:t>
            </a:r>
          </a:p>
          <a:p>
            <a:r>
              <a:rPr lang="en-US" dirty="0">
                <a:solidFill>
                  <a:srgbClr val="80B606"/>
                </a:solidFill>
              </a:rPr>
              <a:t>Environmental Working Group, May 2010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43" y="0"/>
            <a:ext cx="7556313" cy="1116106"/>
          </a:xfrm>
        </p:spPr>
        <p:txBody>
          <a:bodyPr/>
          <a:lstStyle/>
          <a:p>
            <a:pPr algn="ctr"/>
            <a:r>
              <a:rPr lang="en-US" dirty="0" smtClean="0"/>
              <a:t>“Secret” </a:t>
            </a:r>
            <a:r>
              <a:rPr lang="en-US" dirty="0"/>
              <a:t>i</a:t>
            </a:r>
            <a:r>
              <a:rPr lang="en-US" dirty="0" smtClean="0"/>
              <a:t>ngredients are not on </a:t>
            </a:r>
            <a:br>
              <a:rPr lang="en-US" dirty="0" smtClean="0"/>
            </a:br>
            <a:r>
              <a:rPr lang="en-US" dirty="0" smtClean="0"/>
              <a:t>the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28" y="990600"/>
            <a:ext cx="4864608" cy="4668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5791200"/>
            <a:ext cx="4226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Not So Sexy Report</a:t>
            </a:r>
          </a:p>
          <a:p>
            <a:r>
              <a:rPr lang="en-US" dirty="0">
                <a:solidFill>
                  <a:prstClr val="black"/>
                </a:solidFill>
              </a:rPr>
              <a:t>Environmental Working Group, May 2010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56313" cy="1116106"/>
          </a:xfrm>
        </p:spPr>
        <p:txBody>
          <a:bodyPr/>
          <a:lstStyle/>
          <a:p>
            <a:pPr algn="ctr"/>
            <a:r>
              <a:rPr lang="en-US" dirty="0"/>
              <a:t>Insufficient Safety Testing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nekugroup.en.supplierlist.com/photo_images/156371/pvc_floor_covering__vinyl_floo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05" y="66361"/>
            <a:ext cx="5135775" cy="40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rsoram.com/wp-content/uploads/nail%20polish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" y="844693"/>
            <a:ext cx="3510057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k2.ostkcdn.com/images/products/P13372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2652"/>
            <a:ext cx="3991490" cy="41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060" y="4133299"/>
            <a:ext cx="3945871" cy="2621050"/>
          </a:xfrm>
          <a:prstGeom prst="rect">
            <a:avLst/>
          </a:prstGeom>
        </p:spPr>
      </p:pic>
      <p:pic>
        <p:nvPicPr>
          <p:cNvPr id="6" name="Picture 14" descr="http://worldtruth.tv/wp-content/uploads/2012/01/pills-zoom-650x4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16" y="4124859"/>
            <a:ext cx="3655932" cy="27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3077"/>
            <a:ext cx="7556313" cy="1116106"/>
          </a:xfrm>
        </p:spPr>
        <p:txBody>
          <a:bodyPr/>
          <a:lstStyle/>
          <a:p>
            <a:r>
              <a:rPr lang="en-US" dirty="0" smtClean="0"/>
              <a:t>Phthalates</a:t>
            </a:r>
            <a:endParaRPr lang="en-US" dirty="0"/>
          </a:p>
        </p:txBody>
      </p:sp>
      <p:pic>
        <p:nvPicPr>
          <p:cNvPr id="8" name="Picture 4" descr="http://img.timeinc.net/time/daily/2007/0709/products_09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78" y="1267228"/>
            <a:ext cx="3905253" cy="25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18" y="3048000"/>
            <a:ext cx="4165600" cy="3556000"/>
          </a:xfrm>
          <a:prstGeom prst="rect">
            <a:avLst/>
          </a:prstGeom>
        </p:spPr>
      </p:pic>
      <p:pic>
        <p:nvPicPr>
          <p:cNvPr id="11" name="Picture 12" descr="http://www.pvc.org/upload/images/Regulation-and-Product-Standards_mediu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14" y="2652503"/>
            <a:ext cx="4776064" cy="29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8600"/>
            <a:ext cx="7556313" cy="1116106"/>
          </a:xfrm>
        </p:spPr>
        <p:txBody>
          <a:bodyPr>
            <a:noAutofit/>
          </a:bodyPr>
          <a:lstStyle/>
          <a:p>
            <a:r>
              <a:rPr lang="en-US" dirty="0"/>
              <a:t>Phthalates </a:t>
            </a:r>
            <a:r>
              <a:rPr lang="en-US" dirty="0" smtClean="0"/>
              <a:t>in infant care products</a:t>
            </a:r>
            <a:r>
              <a:rPr lang="en-US" dirty="0"/>
              <a:t> </a:t>
            </a:r>
            <a:r>
              <a:rPr lang="en-US" dirty="0" smtClean="0"/>
              <a:t>and cosmetics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001000" cy="45259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000" dirty="0" smtClean="0"/>
              <a:t>Phthalate levels in </a:t>
            </a:r>
            <a:r>
              <a:rPr lang="en-US" sz="3000" b="1" dirty="0" smtClean="0">
                <a:solidFill>
                  <a:schemeClr val="accent1"/>
                </a:solidFill>
              </a:rPr>
              <a:t>infant urine </a:t>
            </a:r>
            <a:r>
              <a:rPr lang="en-US" sz="3000" dirty="0" smtClean="0"/>
              <a:t>associated with:</a:t>
            </a:r>
          </a:p>
          <a:p>
            <a:pPr lvl="2"/>
            <a:r>
              <a:rPr lang="en-US" sz="3000" dirty="0"/>
              <a:t>Lotion</a:t>
            </a:r>
          </a:p>
          <a:p>
            <a:pPr lvl="2"/>
            <a:r>
              <a:rPr lang="en-US" sz="3000" dirty="0"/>
              <a:t>Powder</a:t>
            </a:r>
          </a:p>
          <a:p>
            <a:pPr lvl="2"/>
            <a:r>
              <a:rPr lang="en-US" sz="3000" dirty="0"/>
              <a:t>Shampoo</a:t>
            </a:r>
          </a:p>
          <a:p>
            <a:pPr lvl="2"/>
            <a:r>
              <a:rPr lang="en-US" sz="3000" dirty="0"/>
              <a:t>More products used = higher exposure</a:t>
            </a:r>
          </a:p>
          <a:p>
            <a:pPr marL="457200" lvl="2" indent="0">
              <a:buNone/>
            </a:pPr>
            <a:r>
              <a:rPr lang="en-US" sz="3000" dirty="0"/>
              <a:t> 		      			</a:t>
            </a:r>
            <a:r>
              <a:rPr lang="en-US" sz="2800" dirty="0" err="1"/>
              <a:t>Sathyanarayana</a:t>
            </a:r>
            <a:r>
              <a:rPr lang="en-US" sz="2800" dirty="0"/>
              <a:t> et al</a:t>
            </a:r>
          </a:p>
          <a:p>
            <a:pPr marL="457200" lvl="2" indent="0">
              <a:buNone/>
            </a:pPr>
            <a:r>
              <a:rPr lang="en-US" sz="2800" dirty="0"/>
              <a:t>					 Pediatrics 2008 </a:t>
            </a:r>
            <a:endParaRPr lang="en-US" sz="3000" dirty="0" smtClean="0"/>
          </a:p>
          <a:p>
            <a:pPr lvl="1"/>
            <a:r>
              <a:rPr lang="en-US" sz="3000" dirty="0" smtClean="0"/>
              <a:t>Phthalate levels in </a:t>
            </a:r>
            <a:r>
              <a:rPr lang="en-US" sz="3000" b="1" dirty="0" smtClean="0">
                <a:solidFill>
                  <a:schemeClr val="accent1"/>
                </a:solidFill>
              </a:rPr>
              <a:t>adult urine</a:t>
            </a:r>
            <a:r>
              <a:rPr lang="en-US" sz="3000" dirty="0" smtClean="0"/>
              <a:t>: </a:t>
            </a:r>
          </a:p>
          <a:p>
            <a:pPr lvl="2"/>
            <a:r>
              <a:rPr lang="en-US" sz="3000" dirty="0" smtClean="0"/>
              <a:t>Associated with number of products used</a:t>
            </a:r>
          </a:p>
          <a:p>
            <a:pPr lvl="2"/>
            <a:r>
              <a:rPr lang="en-US" sz="3000" dirty="0" smtClean="0"/>
              <a:t>Very low in Mennonite women</a:t>
            </a:r>
            <a:endParaRPr lang="en-US" sz="3000" dirty="0"/>
          </a:p>
          <a:p>
            <a:pPr marL="2286000" lvl="5" indent="0">
              <a:buNone/>
            </a:pPr>
            <a:r>
              <a:rPr lang="en-US" sz="2600" dirty="0" smtClean="0"/>
              <a:t>		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Martina et al</a:t>
            </a:r>
          </a:p>
          <a:p>
            <a:pPr marL="2286000" lvl="5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Neurotoxicology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8600"/>
            <a:ext cx="7556313" cy="1116106"/>
          </a:xfrm>
        </p:spPr>
        <p:txBody>
          <a:bodyPr/>
          <a:lstStyle/>
          <a:p>
            <a:r>
              <a:rPr lang="en-US" dirty="0" smtClean="0"/>
              <a:t>Phthalates and 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56313" cy="4144963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Cell-based studies</a:t>
            </a:r>
          </a:p>
          <a:p>
            <a:pPr lvl="2"/>
            <a:r>
              <a:rPr lang="en-US" sz="2800" dirty="0" smtClean="0"/>
              <a:t>Phthalates are </a:t>
            </a:r>
            <a:r>
              <a:rPr lang="en-US" sz="2800" b="1" dirty="0" smtClean="0">
                <a:solidFill>
                  <a:schemeClr val="accent1"/>
                </a:solidFill>
              </a:rPr>
              <a:t>estrogenic</a:t>
            </a:r>
          </a:p>
          <a:p>
            <a:pPr marL="457200" lvl="2" indent="0">
              <a:buNone/>
            </a:pPr>
            <a:endParaRPr lang="en-US" sz="2800" dirty="0" smtClean="0"/>
          </a:p>
          <a:p>
            <a:pPr lvl="1"/>
            <a:r>
              <a:rPr lang="en-US" sz="3200" dirty="0" smtClean="0"/>
              <a:t>Animal studies: </a:t>
            </a:r>
          </a:p>
          <a:p>
            <a:pPr lvl="2"/>
            <a:r>
              <a:rPr lang="en-US" sz="2800" dirty="0"/>
              <a:t>Altered </a:t>
            </a:r>
            <a:r>
              <a:rPr lang="en-US" sz="2800" b="1" dirty="0">
                <a:solidFill>
                  <a:schemeClr val="accent1"/>
                </a:solidFill>
              </a:rPr>
              <a:t>mammary </a:t>
            </a:r>
            <a:r>
              <a:rPr lang="en-US" sz="2800" b="1" dirty="0" smtClean="0">
                <a:solidFill>
                  <a:schemeClr val="accent1"/>
                </a:solidFill>
              </a:rPr>
              <a:t>development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dirty="0" smtClean="0"/>
              <a:t>Human studies: </a:t>
            </a:r>
          </a:p>
          <a:p>
            <a:pPr lvl="2"/>
            <a:r>
              <a:rPr lang="en-US" sz="2800" b="1" dirty="0" smtClean="0">
                <a:solidFill>
                  <a:schemeClr val="accent1"/>
                </a:solidFill>
              </a:rPr>
              <a:t>Early puberty </a:t>
            </a:r>
            <a:r>
              <a:rPr lang="en-US" sz="2800" dirty="0" smtClean="0"/>
              <a:t>in East Harlem cohort</a:t>
            </a:r>
          </a:p>
          <a:p>
            <a:pPr lvl="2"/>
            <a:r>
              <a:rPr lang="en-US" sz="2800" dirty="0" smtClean="0"/>
              <a:t>Increased </a:t>
            </a:r>
            <a:r>
              <a:rPr lang="en-US" sz="2800" b="1" dirty="0" smtClean="0">
                <a:solidFill>
                  <a:schemeClr val="accent1"/>
                </a:solidFill>
              </a:rPr>
              <a:t>breast cancer risk </a:t>
            </a:r>
            <a:r>
              <a:rPr lang="en-US" sz="2800" dirty="0" smtClean="0"/>
              <a:t>in a Mexican cohort </a:t>
            </a:r>
          </a:p>
          <a:p>
            <a:pPr marL="457200" lvl="2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2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4"/>
          <a:stretch/>
        </p:blipFill>
        <p:spPr bwMode="auto">
          <a:xfrm>
            <a:off x="7010400" y="4876800"/>
            <a:ext cx="1784288" cy="16311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Steps to Avoid Phthalates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Choose</a:t>
            </a:r>
            <a:r>
              <a:rPr lang="en-US" sz="3200" dirty="0" smtClean="0"/>
              <a:t> fragrance-free products</a:t>
            </a:r>
          </a:p>
          <a:p>
            <a:pPr lvl="1"/>
            <a:r>
              <a:rPr lang="en-US" sz="3000" dirty="0" smtClean="0"/>
              <a:t>Avoid “masking fragrance”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Choose</a:t>
            </a:r>
            <a:r>
              <a:rPr lang="en-US" sz="3200" b="1" dirty="0" smtClean="0"/>
              <a:t> </a:t>
            </a:r>
            <a:r>
              <a:rPr lang="en-US" sz="3200" dirty="0" smtClean="0"/>
              <a:t>“three-free” nail polish </a:t>
            </a:r>
            <a:r>
              <a:rPr lang="en-US" sz="2800" dirty="0" smtClean="0"/>
              <a:t>(no phthalates, toluene, or  formaldehyde)</a:t>
            </a:r>
          </a:p>
          <a:p>
            <a:r>
              <a:rPr lang="en-US" sz="3200" dirty="0" smtClean="0"/>
              <a:t>Wet mop and dust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Avoid</a:t>
            </a:r>
            <a:r>
              <a:rPr lang="en-US" sz="3200" dirty="0" smtClean="0"/>
              <a:t> microwaving in plastic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Avoid</a:t>
            </a:r>
            <a:r>
              <a:rPr lang="en-US" sz="3200" dirty="0" smtClean="0"/>
              <a:t> products made from vinyl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Avoid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/>
              <a:t># 3 plastic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43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7" y="331694"/>
            <a:ext cx="7556313" cy="1116106"/>
          </a:xfrm>
        </p:spPr>
        <p:txBody>
          <a:bodyPr>
            <a:normAutofit/>
          </a:bodyPr>
          <a:lstStyle/>
          <a:p>
            <a:r>
              <a:rPr lang="en-US" dirty="0" err="1" smtClean="0"/>
              <a:t>Triclosan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556313" cy="4144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Antibacterial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Estrogenic</a:t>
            </a:r>
            <a:r>
              <a:rPr lang="en-US" sz="2800" dirty="0" smtClean="0"/>
              <a:t> in cell and animal</a:t>
            </a:r>
          </a:p>
          <a:p>
            <a:pPr marL="0" indent="0">
              <a:buNone/>
            </a:pPr>
            <a:r>
              <a:rPr lang="en-US" sz="2800" dirty="0" smtClean="0"/>
              <a:t>     studies</a:t>
            </a:r>
          </a:p>
          <a:p>
            <a:r>
              <a:rPr lang="en-US" sz="2800" dirty="0" smtClean="0"/>
              <a:t>Found in:</a:t>
            </a:r>
          </a:p>
          <a:p>
            <a:pPr lvl="1"/>
            <a:r>
              <a:rPr lang="en-US" sz="2800" dirty="0" smtClean="0"/>
              <a:t>Antibacterial soaps</a:t>
            </a:r>
          </a:p>
          <a:p>
            <a:pPr lvl="1"/>
            <a:r>
              <a:rPr lang="en-US" sz="2800" dirty="0" smtClean="0"/>
              <a:t>Some toothpaste</a:t>
            </a:r>
          </a:p>
          <a:p>
            <a:pPr lvl="1"/>
            <a:r>
              <a:rPr lang="en-US" sz="2800" dirty="0" smtClean="0"/>
              <a:t>Fabrics and other products 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labeled </a:t>
            </a:r>
            <a:r>
              <a:rPr lang="en-US" sz="3600" b="1" dirty="0" smtClean="0">
                <a:solidFill>
                  <a:schemeClr val="accent1"/>
                </a:solidFill>
              </a:rPr>
              <a:t>antibacterial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81200"/>
            <a:ext cx="2857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Steps to Avoid </a:t>
            </a:r>
            <a:r>
              <a:rPr lang="en-US" dirty="0" err="1" smtClean="0"/>
              <a:t>Triclosan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6400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Choose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wash your hands with regular soap and water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Choose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fragrance-free alcohol based sanitizer when you’re on the go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Choose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different cutting boards for meat and produce; wash with hot soap and water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Avoid </a:t>
            </a:r>
            <a:r>
              <a:rPr lang="en-US" sz="2800" dirty="0" smtClean="0">
                <a:solidFill>
                  <a:schemeClr val="tx1"/>
                </a:solidFill>
              </a:rPr>
              <a:t>products containing </a:t>
            </a:r>
            <a:r>
              <a:rPr lang="en-US" sz="2800" b="1" dirty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ntimicrobials </a:t>
            </a:r>
            <a:r>
              <a:rPr lang="en-US" sz="2800" dirty="0" smtClean="0">
                <a:solidFill>
                  <a:schemeClr val="tx1"/>
                </a:solidFill>
              </a:rPr>
              <a:t>(clothing, cutting boards, toothbrushes etc.)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56313" cy="111610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It’s on the shelf - is it safe?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629400" cy="3352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Federal health statutes do not require companies to test products or ingredients for safety before they are sold.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FDA does </a:t>
            </a:r>
            <a:r>
              <a:rPr lang="en-US" sz="2400" b="1" dirty="0">
                <a:solidFill>
                  <a:schemeClr val="tx1"/>
                </a:solidFill>
              </a:rPr>
              <a:t>not </a:t>
            </a:r>
            <a:r>
              <a:rPr lang="en-US" sz="2400" b="1" dirty="0" smtClean="0">
                <a:solidFill>
                  <a:schemeClr val="tx1"/>
                </a:solidFill>
              </a:rPr>
              <a:t>verify </a:t>
            </a:r>
            <a:r>
              <a:rPr lang="en-US" sz="2400" b="1" dirty="0">
                <a:solidFill>
                  <a:schemeClr val="tx1"/>
                </a:solidFill>
              </a:rPr>
              <a:t>that </a:t>
            </a:r>
            <a:r>
              <a:rPr lang="en-US" sz="2400" b="1" dirty="0" smtClean="0">
                <a:solidFill>
                  <a:schemeClr val="tx1"/>
                </a:solidFill>
              </a:rPr>
              <a:t>product contents </a:t>
            </a:r>
            <a:r>
              <a:rPr lang="en-US" sz="2400" b="1" dirty="0">
                <a:solidFill>
                  <a:schemeClr val="tx1"/>
                </a:solidFill>
              </a:rPr>
              <a:t>are as listed.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rade secrets, byproducts, and contaminants are not on the label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66936"/>
            <a:ext cx="9280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dirty="0">
                <a:solidFill>
                  <a:prstClr val="black"/>
                </a:solidFill>
              </a:rPr>
              <a:t>Absence of testing does not mean a product is SAFE 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19" y="248119"/>
            <a:ext cx="7556313" cy="1116106"/>
          </a:xfrm>
        </p:spPr>
        <p:txBody>
          <a:bodyPr>
            <a:normAutofit/>
          </a:bodyPr>
          <a:lstStyle/>
          <a:p>
            <a:r>
              <a:rPr lang="en-US" dirty="0" err="1" smtClean="0"/>
              <a:t>Parabens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43" y="990600"/>
            <a:ext cx="7556313" cy="4144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Antimicrobial:  prolong shelf life</a:t>
            </a:r>
          </a:p>
          <a:p>
            <a:r>
              <a:rPr lang="en-US" sz="2400" dirty="0" smtClean="0"/>
              <a:t>Found </a:t>
            </a:r>
            <a:r>
              <a:rPr lang="en-US" sz="2400" dirty="0"/>
              <a:t>in </a:t>
            </a:r>
            <a:r>
              <a:rPr lang="en-US" sz="2800" b="1" dirty="0">
                <a:solidFill>
                  <a:schemeClr val="accent1"/>
                </a:solidFill>
              </a:rPr>
              <a:t>breast tumor </a:t>
            </a:r>
            <a:r>
              <a:rPr lang="en-US" sz="2800" b="1" dirty="0" smtClean="0">
                <a:solidFill>
                  <a:schemeClr val="accent1"/>
                </a:solidFill>
              </a:rPr>
              <a:t>biopsies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Estrogenic</a:t>
            </a:r>
            <a:r>
              <a:rPr lang="en-US" sz="2400" dirty="0" smtClean="0"/>
              <a:t> in cell-based experiments</a:t>
            </a:r>
          </a:p>
          <a:p>
            <a:r>
              <a:rPr lang="en-US" sz="2400" dirty="0" smtClean="0"/>
              <a:t>Association with breast cancer is controversial</a:t>
            </a:r>
          </a:p>
          <a:p>
            <a:r>
              <a:rPr lang="en-US" sz="2400" dirty="0"/>
              <a:t>Found in: </a:t>
            </a:r>
            <a:r>
              <a:rPr lang="en-US" sz="2800" b="1" dirty="0">
                <a:solidFill>
                  <a:schemeClr val="accent1"/>
                </a:solidFill>
              </a:rPr>
              <a:t>lotions, cosmetics, foods, </a:t>
            </a:r>
            <a:r>
              <a:rPr lang="en-US" sz="2800" b="1" dirty="0" smtClean="0">
                <a:solidFill>
                  <a:schemeClr val="accent1"/>
                </a:solidFill>
              </a:rPr>
              <a:t>drugs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May be labeled as: </a:t>
            </a:r>
          </a:p>
          <a:p>
            <a:pPr lvl="1"/>
            <a:r>
              <a:rPr lang="en-US" sz="2400" dirty="0" err="1" smtClean="0"/>
              <a:t>Ethylparaben</a:t>
            </a:r>
            <a:endParaRPr lang="en-US" sz="2400" dirty="0" smtClean="0"/>
          </a:p>
          <a:p>
            <a:pPr lvl="1"/>
            <a:r>
              <a:rPr lang="en-US" sz="2400" dirty="0" err="1" smtClean="0"/>
              <a:t>Methylparaben</a:t>
            </a:r>
            <a:endParaRPr lang="en-US" sz="2400" dirty="0" smtClean="0"/>
          </a:p>
          <a:p>
            <a:pPr lvl="1"/>
            <a:r>
              <a:rPr lang="en-US" sz="2400" dirty="0" err="1" smtClean="0"/>
              <a:t>Butylparaben</a:t>
            </a:r>
            <a:endParaRPr lang="en-US" sz="2400" dirty="0" smtClean="0"/>
          </a:p>
          <a:p>
            <a:pPr lvl="1"/>
            <a:r>
              <a:rPr lang="en-US" sz="2400" dirty="0" err="1" smtClean="0"/>
              <a:t>Propylparaben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40856"/>
            <a:ext cx="4852044" cy="27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8600"/>
            <a:ext cx="7556313" cy="1116106"/>
          </a:xfrm>
        </p:spPr>
        <p:txBody>
          <a:bodyPr/>
          <a:lstStyle/>
          <a:p>
            <a:r>
              <a:rPr lang="en-US" dirty="0" smtClean="0"/>
              <a:t>Formaldehyde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688171" cy="5867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400" dirty="0" smtClean="0"/>
              <a:t>Known carcinogen (IARC, EPA)</a:t>
            </a:r>
          </a:p>
          <a:p>
            <a:pPr lvl="0"/>
            <a:r>
              <a:rPr lang="en-US" sz="3400" dirty="0" smtClean="0"/>
              <a:t>Byproduct:  </a:t>
            </a:r>
            <a:r>
              <a:rPr lang="en-US" sz="3800" b="1" dirty="0" smtClean="0">
                <a:solidFill>
                  <a:schemeClr val="accent1"/>
                </a:solidFill>
              </a:rPr>
              <a:t>Not on the label</a:t>
            </a:r>
          </a:p>
          <a:p>
            <a:pPr lvl="0"/>
            <a:r>
              <a:rPr lang="en-US" sz="3400" dirty="0" smtClean="0"/>
              <a:t>also </a:t>
            </a:r>
            <a:r>
              <a:rPr lang="en-US" sz="3400" dirty="0"/>
              <a:t>known as </a:t>
            </a:r>
            <a:r>
              <a:rPr lang="en-US" sz="3400" dirty="0" err="1"/>
              <a:t>methanal</a:t>
            </a:r>
            <a:r>
              <a:rPr lang="en-US" sz="3400" dirty="0"/>
              <a:t>, methylene oxide, </a:t>
            </a:r>
            <a:r>
              <a:rPr lang="en-US" sz="3400" dirty="0" err="1"/>
              <a:t>oxymethyline</a:t>
            </a:r>
            <a:r>
              <a:rPr lang="en-US" sz="3400" dirty="0"/>
              <a:t>, </a:t>
            </a:r>
            <a:r>
              <a:rPr lang="en-US" sz="3400" dirty="0" err="1" smtClean="0"/>
              <a:t>methylaldehyde</a:t>
            </a:r>
            <a:r>
              <a:rPr lang="en-US" sz="3400" dirty="0" smtClean="0"/>
              <a:t>, </a:t>
            </a:r>
            <a:r>
              <a:rPr lang="en-US" sz="3400" dirty="0" err="1" smtClean="0"/>
              <a:t>oxomethane</a:t>
            </a:r>
            <a:r>
              <a:rPr lang="en-US" sz="3400" dirty="0" smtClean="0"/>
              <a:t>, methylene </a:t>
            </a:r>
            <a:r>
              <a:rPr lang="en-US" sz="3400" dirty="0"/>
              <a:t>glycol or </a:t>
            </a:r>
            <a:r>
              <a:rPr lang="en-US" sz="3400" dirty="0" smtClean="0"/>
              <a:t>formalin</a:t>
            </a:r>
          </a:p>
          <a:p>
            <a:pPr lvl="0"/>
            <a:r>
              <a:rPr lang="en-US" sz="3400" dirty="0" smtClean="0"/>
              <a:t>Gas; can be inhaled, increased release with heat</a:t>
            </a:r>
          </a:p>
          <a:p>
            <a:pPr lvl="0"/>
            <a:r>
              <a:rPr lang="en-US" sz="3400" dirty="0" smtClean="0"/>
              <a:t>In hair smoothing products, shampoo, body wash, nail polish and more</a:t>
            </a:r>
          </a:p>
          <a:p>
            <a:pPr lvl="0"/>
            <a:r>
              <a:rPr lang="en-US" sz="3100" b="1" dirty="0" smtClean="0">
                <a:solidFill>
                  <a:srgbClr val="FF0000"/>
                </a:solidFill>
              </a:rPr>
              <a:t>AVOID</a:t>
            </a:r>
            <a:r>
              <a:rPr lang="en-US" dirty="0" smtClean="0"/>
              <a:t>: </a:t>
            </a:r>
          </a:p>
          <a:p>
            <a:pPr lvl="1"/>
            <a:r>
              <a:rPr lang="en-US" sz="3200" dirty="0" smtClean="0"/>
              <a:t>DMDM </a:t>
            </a:r>
            <a:r>
              <a:rPr lang="en-US" sz="3200" dirty="0" err="1"/>
              <a:t>hydantoin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 err="1" smtClean="0"/>
              <a:t>Diazolidinyl</a:t>
            </a:r>
            <a:r>
              <a:rPr lang="en-US" sz="3200" dirty="0" smtClean="0"/>
              <a:t> Urea</a:t>
            </a:r>
          </a:p>
          <a:p>
            <a:pPr lvl="1"/>
            <a:r>
              <a:rPr lang="en-US" sz="3200" dirty="0" err="1" smtClean="0"/>
              <a:t>Imidazolidinyl</a:t>
            </a:r>
            <a:r>
              <a:rPr lang="en-US" sz="3200" dirty="0" smtClean="0"/>
              <a:t> </a:t>
            </a:r>
            <a:r>
              <a:rPr lang="en-US" sz="3200" dirty="0"/>
              <a:t>Urea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Quaternium-15</a:t>
            </a:r>
          </a:p>
          <a:p>
            <a:pPr lvl="1"/>
            <a:r>
              <a:rPr lang="en-US" sz="3200" dirty="0" smtClean="0"/>
              <a:t>Sodium </a:t>
            </a:r>
            <a:r>
              <a:rPr lang="en-US" sz="3200" dirty="0" err="1" smtClean="0"/>
              <a:t>hydroxymethylglycinate</a:t>
            </a:r>
            <a:r>
              <a:rPr lang="en-US" sz="3200" dirty="0" smtClean="0"/>
              <a:t>,</a:t>
            </a:r>
          </a:p>
          <a:p>
            <a:pPr lvl="1"/>
            <a:r>
              <a:rPr lang="en-US" sz="3200" dirty="0" smtClean="0"/>
              <a:t>2-bromo-2-nitropropane-1,3-diol </a:t>
            </a:r>
            <a:r>
              <a:rPr lang="en-US" sz="3200" dirty="0"/>
              <a:t>(</a:t>
            </a:r>
            <a:r>
              <a:rPr lang="en-US" sz="3200" dirty="0" err="1"/>
              <a:t>bromopol</a:t>
            </a:r>
            <a:r>
              <a:rPr lang="en-US" sz="3200" dirty="0" smtClean="0"/>
              <a:t>)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88" y="3581400"/>
            <a:ext cx="2773683" cy="32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8600"/>
            <a:ext cx="7556313" cy="1116106"/>
          </a:xfrm>
        </p:spPr>
        <p:txBody>
          <a:bodyPr/>
          <a:lstStyle/>
          <a:p>
            <a:r>
              <a:rPr lang="en-US" dirty="0" smtClean="0"/>
              <a:t>A Word About Hair Straighteners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556313" cy="4144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Contain carcinogens and EDCs</a:t>
            </a:r>
          </a:p>
          <a:p>
            <a:r>
              <a:rPr lang="en-US" sz="2800" dirty="0" smtClean="0"/>
              <a:t>May contain more than 10% pure formaldehyde 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/>
              <a:t>Some products have formaldehyde levels 50 times the safe limit</a:t>
            </a:r>
          </a:p>
          <a:p>
            <a:r>
              <a:rPr lang="en-US" sz="2800" dirty="0"/>
              <a:t>Don’t believe manufacturer’s “formaldehyde free” claims  </a:t>
            </a:r>
            <a:endParaRPr lang="en-US" sz="2800" dirty="0" smtClean="0"/>
          </a:p>
          <a:p>
            <a:r>
              <a:rPr lang="en-US" sz="2800" dirty="0" smtClean="0"/>
              <a:t>Look for independent testing (EWG, Health Canada)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38725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Straightener Alternatives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6781800" cy="4144963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100% </a:t>
            </a:r>
            <a:r>
              <a:rPr lang="en-US" sz="3200" dirty="0" err="1"/>
              <a:t>argan</a:t>
            </a:r>
            <a:r>
              <a:rPr lang="en-US" sz="3200" dirty="0"/>
              <a:t> oil to manage frizz</a:t>
            </a:r>
          </a:p>
          <a:p>
            <a:pPr lvl="0"/>
            <a:r>
              <a:rPr lang="en-US" sz="3200" dirty="0"/>
              <a:t>Hot combs, flat irons, blow dryers</a:t>
            </a:r>
          </a:p>
          <a:p>
            <a:pPr lvl="0"/>
            <a:r>
              <a:rPr lang="en-US" sz="3200" dirty="0"/>
              <a:t>Wide diameter barrel curling iron held backwards </a:t>
            </a:r>
          </a:p>
          <a:p>
            <a:pPr lvl="0"/>
            <a:r>
              <a:rPr lang="en-US" sz="3200" dirty="0" smtClean="0"/>
              <a:t>Natural curls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19100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1,4 </a:t>
            </a:r>
            <a:r>
              <a:rPr lang="en-US" dirty="0" err="1" smtClean="0"/>
              <a:t>dioxane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1402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Known </a:t>
            </a:r>
            <a:r>
              <a:rPr lang="en-US" sz="2800" b="1" dirty="0" smtClean="0">
                <a:solidFill>
                  <a:schemeClr val="accent1"/>
                </a:solidFill>
              </a:rPr>
              <a:t>carcinogen </a:t>
            </a:r>
            <a:r>
              <a:rPr lang="en-US" sz="2800" dirty="0" smtClean="0">
                <a:solidFill>
                  <a:schemeClr val="tx1"/>
                </a:solidFill>
              </a:rPr>
              <a:t>(IARC)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Not on the </a:t>
            </a:r>
            <a:r>
              <a:rPr lang="en-US" sz="2800" dirty="0" smtClean="0">
                <a:solidFill>
                  <a:schemeClr val="tx1"/>
                </a:solidFill>
              </a:rPr>
              <a:t>label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Banned in cosmetics in Canada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Penetrates the skin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3657600" cy="41402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</a:rPr>
              <a:t>Byproduct of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Polyethlene</a:t>
            </a:r>
            <a:r>
              <a:rPr lang="en-US" sz="2400" dirty="0">
                <a:solidFill>
                  <a:schemeClr val="tx1"/>
                </a:solidFill>
              </a:rPr>
              <a:t> glycol </a:t>
            </a:r>
            <a:r>
              <a:rPr lang="en-US" sz="2400" dirty="0" smtClean="0">
                <a:solidFill>
                  <a:schemeClr val="tx1"/>
                </a:solidFill>
              </a:rPr>
              <a:t>(PEG)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Sodium </a:t>
            </a:r>
            <a:r>
              <a:rPr lang="en-US" sz="2400" dirty="0" err="1">
                <a:solidFill>
                  <a:schemeClr val="tx1"/>
                </a:solidFill>
              </a:rPr>
              <a:t>laureth</a:t>
            </a:r>
            <a:r>
              <a:rPr lang="en-US" sz="2400" dirty="0">
                <a:solidFill>
                  <a:schemeClr val="tx1"/>
                </a:solidFill>
              </a:rPr>
              <a:t> sulfate (SLS)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ceteareth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compounds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 err="1">
                <a:solidFill>
                  <a:schemeClr val="tx1"/>
                </a:solidFill>
              </a:rPr>
              <a:t>oleth</a:t>
            </a:r>
            <a:r>
              <a:rPr lang="en-US" sz="2400" dirty="0">
                <a:solidFill>
                  <a:schemeClr val="tx1"/>
                </a:solidFill>
              </a:rPr>
              <a:t>” compounds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 err="1">
                <a:solidFill>
                  <a:schemeClr val="tx1"/>
                </a:solidFill>
              </a:rPr>
              <a:t>xynol</a:t>
            </a:r>
            <a:r>
              <a:rPr lang="en-US" sz="2400" dirty="0">
                <a:solidFill>
                  <a:schemeClr val="tx1"/>
                </a:solidFill>
              </a:rPr>
              <a:t>” compounds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Summary of ingredients to avoid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382000" cy="414496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Synthetic </a:t>
            </a:r>
            <a:r>
              <a:rPr lang="en-US" sz="2800" dirty="0"/>
              <a:t>fragrance, masking </a:t>
            </a:r>
            <a:r>
              <a:rPr lang="en-US" sz="2800" dirty="0" err="1" smtClean="0"/>
              <a:t>fragrance,parfum</a:t>
            </a:r>
            <a:endParaRPr lang="en-US" sz="2800" dirty="0" smtClean="0"/>
          </a:p>
          <a:p>
            <a:r>
              <a:rPr lang="en-US" sz="2800" dirty="0"/>
              <a:t>Phthalates </a:t>
            </a:r>
          </a:p>
          <a:p>
            <a:pPr lvl="0"/>
            <a:r>
              <a:rPr lang="en-US" sz="2800" dirty="0" err="1"/>
              <a:t>Triclosan</a:t>
            </a:r>
            <a:r>
              <a:rPr lang="en-US" sz="2800" dirty="0"/>
              <a:t> </a:t>
            </a:r>
          </a:p>
          <a:p>
            <a:pPr lvl="0"/>
            <a:r>
              <a:rPr lang="en-US" sz="2800" dirty="0" err="1"/>
              <a:t>Parabens</a:t>
            </a:r>
            <a:endParaRPr lang="en-US" sz="2800" dirty="0"/>
          </a:p>
          <a:p>
            <a:pPr lvl="0"/>
            <a:r>
              <a:rPr lang="en-US" sz="2800" dirty="0"/>
              <a:t>Formaldehyde </a:t>
            </a:r>
            <a:r>
              <a:rPr lang="en-US" sz="2800" dirty="0" smtClean="0"/>
              <a:t>(</a:t>
            </a:r>
            <a:r>
              <a:rPr lang="en-US" sz="2800" i="1" dirty="0" smtClean="0"/>
              <a:t>avoid DMDM </a:t>
            </a:r>
            <a:r>
              <a:rPr lang="en-US" sz="2800" i="1" dirty="0" err="1"/>
              <a:t>Hydantoin</a:t>
            </a:r>
            <a:r>
              <a:rPr lang="en-US" sz="2800" i="1" dirty="0"/>
              <a:t>, </a:t>
            </a:r>
            <a:r>
              <a:rPr lang="en-US" sz="2800" i="1" dirty="0" err="1"/>
              <a:t>Diazolidinyl</a:t>
            </a:r>
            <a:r>
              <a:rPr lang="en-US" sz="2800" i="1" dirty="0"/>
              <a:t> Urea and </a:t>
            </a:r>
            <a:r>
              <a:rPr lang="en-US" sz="2800" i="1" dirty="0" err="1"/>
              <a:t>Imidazolidinyl</a:t>
            </a:r>
            <a:r>
              <a:rPr lang="en-US" sz="2800" i="1" dirty="0"/>
              <a:t> Urea</a:t>
            </a:r>
            <a:r>
              <a:rPr lang="en-US" sz="2800" dirty="0"/>
              <a:t>)</a:t>
            </a:r>
          </a:p>
          <a:p>
            <a:pPr lvl="0"/>
            <a:r>
              <a:rPr lang="en-US" sz="2800" dirty="0"/>
              <a:t>1,4-dioxane </a:t>
            </a:r>
            <a:r>
              <a:rPr lang="en-US" sz="2800" dirty="0" smtClean="0"/>
              <a:t>(</a:t>
            </a:r>
            <a:r>
              <a:rPr lang="en-US" sz="2800" i="1" dirty="0" smtClean="0"/>
              <a:t>avoid sodium </a:t>
            </a:r>
            <a:r>
              <a:rPr lang="en-US" sz="2800" i="1" dirty="0" err="1"/>
              <a:t>laureth</a:t>
            </a:r>
            <a:r>
              <a:rPr lang="en-US" sz="2800" i="1" dirty="0"/>
              <a:t> sulfate, </a:t>
            </a:r>
            <a:r>
              <a:rPr lang="en-US" sz="2800" i="1" dirty="0" err="1"/>
              <a:t>ceteareth</a:t>
            </a:r>
            <a:r>
              <a:rPr lang="en-US" sz="2800" i="1" dirty="0"/>
              <a:t>, polyethylene </a:t>
            </a:r>
            <a:r>
              <a:rPr lang="en-US" sz="2800" i="1" dirty="0" smtClean="0"/>
              <a:t>glycol/PEG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02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Precautionary Principle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Science was right and you avoid exposure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</a:rPr>
              <a:t>SAFE</a:t>
            </a:r>
          </a:p>
          <a:p>
            <a:r>
              <a:rPr lang="en-US" sz="2800" dirty="0" smtClean="0"/>
              <a:t>Science was wrong and you avoid exposure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</a:rPr>
              <a:t>SAFE</a:t>
            </a:r>
          </a:p>
          <a:p>
            <a:r>
              <a:rPr lang="en-US" sz="2800" dirty="0" smtClean="0"/>
              <a:t>Science was right and you don’t avoid exposure	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NOT SAFE</a:t>
            </a:r>
          </a:p>
          <a:p>
            <a:pPr marL="2286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29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  <a:latin typeface="+mn-lt"/>
              </a:rPr>
              <a:t>Simple steps to improve the </a:t>
            </a:r>
            <a:br>
              <a:rPr lang="en-US" sz="3200" dirty="0" smtClean="0">
                <a:effectLst/>
                <a:latin typeface="+mn-lt"/>
              </a:rPr>
            </a:br>
            <a:r>
              <a:rPr lang="en-US" sz="3200" dirty="0" smtClean="0">
                <a:effectLst/>
                <a:latin typeface="+mn-lt"/>
              </a:rPr>
              <a:t>safety of your products</a:t>
            </a:r>
            <a:br>
              <a:rPr lang="en-US" sz="3200" dirty="0" smtClean="0">
                <a:effectLst/>
                <a:latin typeface="+mn-lt"/>
              </a:rPr>
            </a:br>
            <a:endParaRPr lang="en-US" sz="3200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Autofit/>
          </a:bodyPr>
          <a:lstStyle/>
          <a:p>
            <a:pPr lvl="1" indent="-457200">
              <a:buClr>
                <a:schemeClr val="accent1"/>
              </a:buClr>
            </a:pPr>
            <a:r>
              <a:rPr lang="en-US" sz="3200" dirty="0" smtClean="0"/>
              <a:t>Use </a:t>
            </a:r>
            <a:r>
              <a:rPr lang="en-US" sz="3200" b="1" dirty="0">
                <a:solidFill>
                  <a:schemeClr val="accent1"/>
                </a:solidFill>
              </a:rPr>
              <a:t>fewer products</a:t>
            </a:r>
            <a:r>
              <a:rPr lang="en-US" sz="3200" dirty="0" smtClean="0"/>
              <a:t>. </a:t>
            </a:r>
          </a:p>
          <a:p>
            <a:pPr lvl="1" indent="-457200">
              <a:buClr>
                <a:schemeClr val="accent1"/>
              </a:buClr>
            </a:pPr>
            <a:r>
              <a:rPr lang="en-US" sz="3200" dirty="0" smtClean="0"/>
              <a:t>Read labels and beware of “</a:t>
            </a:r>
            <a:r>
              <a:rPr lang="en-US" sz="2800" dirty="0"/>
              <a:t>“</a:t>
            </a:r>
            <a:r>
              <a:rPr lang="en-US" sz="3200" b="1" dirty="0" err="1" smtClean="0">
                <a:solidFill>
                  <a:schemeClr val="accent1"/>
                </a:solidFill>
              </a:rPr>
              <a:t>greenwashing</a:t>
            </a:r>
            <a:r>
              <a:rPr lang="en-US" sz="3200" b="1" dirty="0" smtClean="0">
                <a:solidFill>
                  <a:schemeClr val="accent1"/>
                </a:solidFill>
              </a:rPr>
              <a:t>”</a:t>
            </a:r>
          </a:p>
          <a:p>
            <a:pPr lvl="1" indent="-457200">
              <a:buClr>
                <a:schemeClr val="accent1"/>
              </a:buClr>
            </a:pPr>
            <a:r>
              <a:rPr lang="en-US" sz="3200" dirty="0"/>
              <a:t>Avoid aerosolized sprays and loose </a:t>
            </a:r>
            <a:r>
              <a:rPr lang="en-US" sz="3200" dirty="0" smtClean="0"/>
              <a:t>powders.</a:t>
            </a:r>
          </a:p>
          <a:p>
            <a:pPr lvl="1" indent="-457200">
              <a:buClr>
                <a:schemeClr val="accent1"/>
              </a:buClr>
            </a:pPr>
            <a:r>
              <a:rPr lang="en-US" sz="3200" dirty="0"/>
              <a:t>Wash hands with </a:t>
            </a:r>
            <a:r>
              <a:rPr lang="en-US" sz="3200" b="1" dirty="0">
                <a:solidFill>
                  <a:schemeClr val="accent1"/>
                </a:solidFill>
              </a:rPr>
              <a:t>plain soap </a:t>
            </a:r>
            <a:r>
              <a:rPr lang="en-US" sz="3200" dirty="0"/>
              <a:t>and </a:t>
            </a:r>
            <a:r>
              <a:rPr lang="en-US" sz="3200" dirty="0" smtClean="0"/>
              <a:t>water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lvl="1" indent="-457200">
              <a:buClr>
                <a:schemeClr val="accent1"/>
              </a:buClr>
            </a:pPr>
            <a:r>
              <a:rPr lang="en-US" sz="3200" b="1" dirty="0" smtClean="0">
                <a:solidFill>
                  <a:schemeClr val="accent1"/>
                </a:solidFill>
              </a:rPr>
              <a:t>Ventilate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Simple Steps, Broad Impact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8991600" cy="4525963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Support </a:t>
            </a:r>
            <a:r>
              <a:rPr lang="en-US" sz="2800" b="1" dirty="0">
                <a:solidFill>
                  <a:schemeClr val="accent1"/>
                </a:solidFill>
              </a:rPr>
              <a:t>companies </a:t>
            </a:r>
            <a:r>
              <a:rPr lang="en-US" sz="2800" dirty="0"/>
              <a:t>that are reducing the use of toxic chemicals </a:t>
            </a:r>
            <a:r>
              <a:rPr lang="en-US" sz="2800" dirty="0" smtClean="0"/>
              <a:t>in </a:t>
            </a:r>
            <a:r>
              <a:rPr lang="en-US" sz="2800" dirty="0"/>
              <a:t>personal care products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Support companies that </a:t>
            </a:r>
            <a:r>
              <a:rPr lang="en-US" sz="2800" b="1" dirty="0" smtClean="0">
                <a:solidFill>
                  <a:schemeClr val="accent1"/>
                </a:solidFill>
              </a:rPr>
              <a:t>disclose all ingredients</a:t>
            </a:r>
            <a:endParaRPr lang="en-US" sz="2800" b="1" dirty="0">
              <a:solidFill>
                <a:schemeClr val="accent1"/>
              </a:solidFill>
            </a:endParaRPr>
          </a:p>
          <a:p>
            <a:pPr lvl="1"/>
            <a:r>
              <a:rPr lang="en-US" sz="2800" dirty="0"/>
              <a:t>Support </a:t>
            </a:r>
            <a:r>
              <a:rPr lang="en-US" sz="2800" b="1" dirty="0" smtClean="0">
                <a:solidFill>
                  <a:schemeClr val="accent1"/>
                </a:solidFill>
              </a:rPr>
              <a:t>research</a:t>
            </a:r>
            <a:r>
              <a:rPr lang="en-US" sz="2800" dirty="0" smtClean="0"/>
              <a:t> </a:t>
            </a:r>
            <a:r>
              <a:rPr lang="en-US" sz="2800" dirty="0"/>
              <a:t>on the effects of common chemicals – science is needed to inform policy.</a:t>
            </a:r>
          </a:p>
          <a:p>
            <a:pPr lvl="1"/>
            <a:r>
              <a:rPr lang="en-US" sz="2800" dirty="0"/>
              <a:t>Support the </a:t>
            </a:r>
            <a:r>
              <a:rPr lang="en-US" sz="2800" b="1" dirty="0">
                <a:solidFill>
                  <a:schemeClr val="accent1"/>
                </a:solidFill>
              </a:rPr>
              <a:t>Safe Chemicals Act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Utilize your social networks to </a:t>
            </a:r>
            <a:r>
              <a:rPr lang="en-US" sz="2800" b="1" dirty="0">
                <a:solidFill>
                  <a:schemeClr val="accent1"/>
                </a:solidFill>
              </a:rPr>
              <a:t>educate others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59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152400"/>
            <a:ext cx="6172200" cy="685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Chemical Safety in the U.S.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556313" cy="41449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80,000+ </a:t>
            </a:r>
            <a:r>
              <a:rPr lang="en-US" sz="2800" b="1" dirty="0" smtClean="0">
                <a:solidFill>
                  <a:schemeClr val="tx1"/>
                </a:solidFill>
              </a:rPr>
              <a:t>new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hemicals </a:t>
            </a:r>
            <a:r>
              <a:rPr lang="en-US" sz="2800" b="1" dirty="0">
                <a:solidFill>
                  <a:schemeClr val="tx1"/>
                </a:solidFill>
              </a:rPr>
              <a:t>since </a:t>
            </a:r>
            <a:r>
              <a:rPr lang="en-US" sz="2800" b="1" dirty="0" smtClean="0">
                <a:solidFill>
                  <a:schemeClr val="tx1"/>
                </a:solidFill>
              </a:rPr>
              <a:t>WWII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&lt;20</a:t>
            </a:r>
            <a:r>
              <a:rPr lang="en-US" sz="2800" b="1" dirty="0">
                <a:solidFill>
                  <a:schemeClr val="tx1"/>
                </a:solidFill>
              </a:rPr>
              <a:t>% have been tested for toxicity to children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Toxic </a:t>
            </a:r>
            <a:r>
              <a:rPr lang="en-US" sz="2800" b="1" dirty="0">
                <a:solidFill>
                  <a:schemeClr val="tx1"/>
                </a:solidFill>
              </a:rPr>
              <a:t>Substances Control Act </a:t>
            </a:r>
            <a:r>
              <a:rPr lang="en-US" sz="2800" b="1" dirty="0" smtClean="0">
                <a:solidFill>
                  <a:schemeClr val="tx1"/>
                </a:solidFill>
              </a:rPr>
              <a:t>1976</a:t>
            </a:r>
          </a:p>
          <a:p>
            <a:pPr marL="457200" lvl="2">
              <a:spcBef>
                <a:spcPts val="2000"/>
              </a:spcBef>
            </a:pPr>
            <a:r>
              <a:rPr lang="en-US" sz="2400" b="1" dirty="0">
                <a:solidFill>
                  <a:schemeClr val="tx1"/>
                </a:solidFill>
              </a:rPr>
              <a:t>Exempted 62,000 chemicals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Chemicals </a:t>
            </a:r>
            <a:r>
              <a:rPr lang="en-US" sz="2800" b="1" dirty="0">
                <a:solidFill>
                  <a:schemeClr val="tx1"/>
                </a:solidFill>
              </a:rPr>
              <a:t>banned or restricted in </a:t>
            </a:r>
            <a:r>
              <a:rPr lang="en-US" sz="2800" b="1" dirty="0" smtClean="0">
                <a:solidFill>
                  <a:schemeClr val="tx1"/>
                </a:solidFill>
              </a:rPr>
              <a:t>        cosmetics</a:t>
            </a:r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E.U.: 1,100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U.S.:  11</a:t>
            </a:r>
          </a:p>
          <a:p>
            <a:endParaRPr lang="en-US" sz="2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62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61" y="152400"/>
            <a:ext cx="8229600" cy="1111664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effectLst/>
              </a:rPr>
              <a:t>What does </a:t>
            </a:r>
            <a:r>
              <a:rPr lang="en-US" dirty="0" smtClean="0">
                <a:effectLst/>
              </a:rPr>
              <a:t>the “</a:t>
            </a:r>
            <a:r>
              <a:rPr lang="en-US" dirty="0">
                <a:effectLst/>
              </a:rPr>
              <a:t>organic” or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natural</a:t>
            </a:r>
            <a:r>
              <a:rPr lang="en-US" dirty="0" smtClean="0">
                <a:effectLst/>
              </a:rPr>
              <a:t>” label mean? 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3200" b="1" dirty="0"/>
              <a:t>Beware </a:t>
            </a:r>
            <a:r>
              <a:rPr lang="en-US" dirty="0"/>
              <a:t>of </a:t>
            </a:r>
            <a:r>
              <a:rPr lang="en-US" dirty="0" smtClean="0"/>
              <a:t> meaningless “</a:t>
            </a:r>
            <a:r>
              <a:rPr lang="en-US" b="1" dirty="0" err="1" smtClean="0"/>
              <a:t>greenwashing</a:t>
            </a:r>
            <a:r>
              <a:rPr lang="en-US" b="1" dirty="0" smtClean="0"/>
              <a:t>”</a:t>
            </a:r>
            <a:r>
              <a:rPr lang="en-US" dirty="0" smtClean="0"/>
              <a:t>. </a:t>
            </a:r>
          </a:p>
          <a:p>
            <a:pPr lvl="1"/>
            <a:r>
              <a:rPr lang="en-US" sz="2400" dirty="0" smtClean="0"/>
              <a:t>“Natural”</a:t>
            </a:r>
          </a:p>
          <a:p>
            <a:pPr lvl="1"/>
            <a:r>
              <a:rPr lang="en-US" sz="2400" dirty="0" smtClean="0"/>
              <a:t>“Organic” </a:t>
            </a:r>
          </a:p>
          <a:p>
            <a:pPr lvl="1"/>
            <a:r>
              <a:rPr lang="en-US" sz="2400" dirty="0" smtClean="0"/>
              <a:t>“Eco”</a:t>
            </a:r>
            <a:endParaRPr lang="en-US" dirty="0"/>
          </a:p>
          <a:p>
            <a:pPr marL="0" lvl="0" indent="0">
              <a:buNone/>
            </a:pPr>
            <a:r>
              <a:rPr lang="en-US" sz="3200" b="1" dirty="0" smtClean="0"/>
              <a:t>Look for: </a:t>
            </a:r>
          </a:p>
          <a:p>
            <a:pPr lvl="0"/>
            <a:r>
              <a:rPr lang="en-US" sz="2400" dirty="0" smtClean="0"/>
              <a:t>USDA Organic label</a:t>
            </a:r>
          </a:p>
          <a:p>
            <a:pPr lvl="1"/>
            <a:r>
              <a:rPr lang="en-US" dirty="0" smtClean="0"/>
              <a:t>Certified </a:t>
            </a:r>
            <a:r>
              <a:rPr lang="en-US" sz="2400" b="1" dirty="0" smtClean="0">
                <a:solidFill>
                  <a:schemeClr val="accent1"/>
                </a:solidFill>
              </a:rPr>
              <a:t>95-100</a:t>
            </a:r>
            <a:r>
              <a:rPr lang="en-US" sz="2400" b="1" dirty="0">
                <a:solidFill>
                  <a:schemeClr val="accent1"/>
                </a:solidFill>
              </a:rPr>
              <a:t>% organic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No synthetic ingredients</a:t>
            </a:r>
          </a:p>
          <a:p>
            <a:pPr lvl="0"/>
            <a:r>
              <a:rPr lang="en-US" sz="2400" dirty="0" smtClean="0"/>
              <a:t>NSF/ANSI 305 Label</a:t>
            </a:r>
          </a:p>
          <a:p>
            <a:pPr lvl="1"/>
            <a:r>
              <a:rPr lang="en-US" dirty="0" smtClean="0"/>
              <a:t>National Sanitation Foundation certification</a:t>
            </a:r>
          </a:p>
          <a:p>
            <a:pPr lvl="1"/>
            <a:r>
              <a:rPr lang="en-US" dirty="0" smtClean="0"/>
              <a:t>Verifies at least </a:t>
            </a:r>
            <a:r>
              <a:rPr lang="en-US" sz="2400" b="1" dirty="0" smtClean="0">
                <a:solidFill>
                  <a:schemeClr val="accent1"/>
                </a:solidFill>
              </a:rPr>
              <a:t>70% organic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94" y="20574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19" y="406723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5562599" cy="4144963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</a:pPr>
            <a:r>
              <a:rPr lang="en-US" sz="2400" dirty="0"/>
              <a:t>Number of products used correlates with urinary levels of some chemicals (Romero-Franco 2011, </a:t>
            </a:r>
            <a:r>
              <a:rPr lang="en-US" sz="2400" dirty="0" err="1"/>
              <a:t>Sathyanarayana</a:t>
            </a:r>
            <a:r>
              <a:rPr lang="en-US" sz="2400" dirty="0"/>
              <a:t> </a:t>
            </a:r>
            <a:r>
              <a:rPr lang="en-US" sz="2400" dirty="0" smtClean="0"/>
              <a:t>2008)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2400" dirty="0" smtClean="0"/>
              <a:t>Mennonite </a:t>
            </a:r>
            <a:r>
              <a:rPr lang="en-US" sz="2400" dirty="0"/>
              <a:t>women who use little or no </a:t>
            </a:r>
            <a:r>
              <a:rPr lang="en-US" sz="2400" dirty="0" smtClean="0"/>
              <a:t>PCPs </a:t>
            </a:r>
            <a:r>
              <a:rPr lang="en-US" sz="2400" dirty="0"/>
              <a:t>have much lower urinary levels </a:t>
            </a:r>
            <a:r>
              <a:rPr lang="en-US" sz="2400" dirty="0" smtClean="0"/>
              <a:t>of </a:t>
            </a:r>
            <a:r>
              <a:rPr lang="en-US" sz="2400" dirty="0"/>
              <a:t>certain </a:t>
            </a:r>
            <a:r>
              <a:rPr lang="en-US" sz="2400" dirty="0" smtClean="0"/>
              <a:t>chemicals (Martina </a:t>
            </a:r>
            <a:r>
              <a:rPr lang="en-US" sz="2400" dirty="0"/>
              <a:t>2012)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56313" cy="1116106"/>
          </a:xfrm>
        </p:spPr>
        <p:txBody>
          <a:bodyPr>
            <a:noAutofit/>
          </a:bodyPr>
          <a:lstStyle/>
          <a:p>
            <a:r>
              <a:rPr lang="en-US" dirty="0" smtClean="0"/>
              <a:t>Do chemicals from PCPs get into our bodies?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3253"/>
            <a:ext cx="3549870" cy="2354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2769440" cy="2359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37" y="3048000"/>
            <a:ext cx="2844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63" y="152400"/>
            <a:ext cx="3010437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7" y="152400"/>
            <a:ext cx="7556313" cy="1116106"/>
          </a:xfrm>
        </p:spPr>
        <p:txBody>
          <a:bodyPr/>
          <a:lstStyle/>
          <a:p>
            <a:r>
              <a:rPr lang="en-US" dirty="0" smtClean="0"/>
              <a:t>Our Chemical Body </a:t>
            </a:r>
            <a:br>
              <a:rPr lang="en-US" dirty="0" smtClean="0"/>
            </a:br>
            <a:r>
              <a:rPr lang="en-US" dirty="0" smtClean="0"/>
              <a:t>Burden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556313" cy="4144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200+ chemicals</a:t>
            </a:r>
            <a:r>
              <a:rPr lang="en-US" sz="2800" dirty="0" smtClean="0"/>
              <a:t> detected in:</a:t>
            </a:r>
          </a:p>
          <a:p>
            <a:pPr lvl="1"/>
            <a:r>
              <a:rPr lang="en-US" sz="2400" dirty="0"/>
              <a:t>Urine</a:t>
            </a:r>
          </a:p>
          <a:p>
            <a:pPr lvl="1"/>
            <a:r>
              <a:rPr lang="en-US" sz="2400" dirty="0"/>
              <a:t>Blood</a:t>
            </a:r>
          </a:p>
          <a:p>
            <a:pPr lvl="1"/>
            <a:r>
              <a:rPr lang="en-US" sz="2400" dirty="0"/>
              <a:t>Cord Blood</a:t>
            </a:r>
          </a:p>
          <a:p>
            <a:pPr lvl="1"/>
            <a:r>
              <a:rPr lang="en-US" sz="2400" dirty="0"/>
              <a:t>Breast </a:t>
            </a:r>
            <a:r>
              <a:rPr lang="en-US" sz="2400" dirty="0" smtClean="0"/>
              <a:t>milk</a:t>
            </a:r>
            <a:endParaRPr lang="en-US" sz="2000" dirty="0" smtClean="0"/>
          </a:p>
          <a:p>
            <a:r>
              <a:rPr lang="en-US" sz="2400" dirty="0" smtClean="0"/>
              <a:t>Highest exposures in </a:t>
            </a:r>
            <a:r>
              <a:rPr lang="en-US" sz="3600" dirty="0" smtClean="0"/>
              <a:t>children</a:t>
            </a:r>
            <a:endParaRPr lang="en-US" sz="3600" dirty="0"/>
          </a:p>
          <a:p>
            <a:r>
              <a:rPr lang="en-US" sz="2400" dirty="0" smtClean="0"/>
              <a:t>Product use is associated with body burden </a:t>
            </a:r>
          </a:p>
          <a:p>
            <a:r>
              <a:rPr lang="en-US" sz="3200" dirty="0" smtClean="0"/>
              <a:t>Effects of chronic,  low-dose, and cumulative exposures are unknown</a:t>
            </a:r>
          </a:p>
        </p:txBody>
      </p:sp>
    </p:spTree>
    <p:extLst>
      <p:ext uri="{BB962C8B-B14F-4D97-AF65-F5344CB8AC3E}">
        <p14:creationId xmlns:p14="http://schemas.microsoft.com/office/powerpoint/2010/main" val="2550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56313" cy="1116106"/>
          </a:xfrm>
        </p:spPr>
        <p:txBody>
          <a:bodyPr>
            <a:noAutofit/>
          </a:bodyPr>
          <a:lstStyle/>
          <a:p>
            <a:r>
              <a:rPr lang="en-US" dirty="0" smtClean="0"/>
              <a:t>How do chemicals from PCPs get into our bodies?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1256352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89" y="3429000"/>
            <a:ext cx="51435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6" y="841437"/>
            <a:ext cx="2743200" cy="41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399661" cy="42278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31694"/>
            <a:ext cx="7556313" cy="1116106"/>
          </a:xfrm>
        </p:spPr>
        <p:txBody>
          <a:bodyPr/>
          <a:lstStyle/>
          <a:p>
            <a:r>
              <a:rPr lang="en-US" dirty="0" smtClean="0"/>
              <a:t>Cumulative exposures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603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Adult women: 12 products</a:t>
            </a:r>
          </a:p>
          <a:p>
            <a:r>
              <a:rPr lang="en-US" sz="2800" dirty="0" smtClean="0"/>
              <a:t>Teen girls: 17 products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3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008000"/>
      </a:accent2>
      <a:accent3>
        <a:srgbClr val="004080"/>
      </a:accent3>
      <a:accent4>
        <a:srgbClr val="66CCFF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1223</Words>
  <Application>Microsoft Office PowerPoint</Application>
  <PresentationFormat>On-screen Show (4:3)</PresentationFormat>
  <Paragraphs>256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Advantage</vt:lpstr>
      <vt:lpstr>Witness Project  Advocates Mentoring Advocates</vt:lpstr>
      <vt:lpstr>Objectives</vt:lpstr>
      <vt:lpstr>It’s on the shelf - is it safe? </vt:lpstr>
      <vt:lpstr>Chemical Safety in the U.S. </vt:lpstr>
      <vt:lpstr>What does the “organic” or  “natural” label mean?   </vt:lpstr>
      <vt:lpstr>Do chemicals from PCPs get into our bodies?</vt:lpstr>
      <vt:lpstr>Our Chemical Body  Burden</vt:lpstr>
      <vt:lpstr>How do chemicals from PCPs get into our bodies? </vt:lpstr>
      <vt:lpstr>Cumulative exposures</vt:lpstr>
      <vt:lpstr>PowerPoint Presentation</vt:lpstr>
      <vt:lpstr>Children are Uniquely Vulnerable</vt:lpstr>
      <vt:lpstr>Vulnerability in pregnancy   </vt:lpstr>
      <vt:lpstr>Key Ingredients to Avoid</vt:lpstr>
      <vt:lpstr>Endocrine Disrupting Chemicals</vt:lpstr>
      <vt:lpstr>EDCs are active at low doses</vt:lpstr>
      <vt:lpstr>Exposure to EDCs </vt:lpstr>
      <vt:lpstr>PCPs: What are we talking about? </vt:lpstr>
      <vt:lpstr>Suspected breast cancer risk factors in PCPs</vt:lpstr>
      <vt:lpstr>Precautionary Principle</vt:lpstr>
      <vt:lpstr>Fragrance</vt:lpstr>
      <vt:lpstr>A Word About Fragrance</vt:lpstr>
      <vt:lpstr>“Secret” ingredients are not on  the label</vt:lpstr>
      <vt:lpstr>Insufficient Safety Testing  </vt:lpstr>
      <vt:lpstr>Phthalates</vt:lpstr>
      <vt:lpstr>Phthalates in infant care products and cosmetics</vt:lpstr>
      <vt:lpstr>Phthalates and Breast Cancer</vt:lpstr>
      <vt:lpstr>Simple Steps to Avoid Phthalates</vt:lpstr>
      <vt:lpstr>Triclosan</vt:lpstr>
      <vt:lpstr>Simple Steps to Avoid Triclosan</vt:lpstr>
      <vt:lpstr>Parabens</vt:lpstr>
      <vt:lpstr>Formaldehyde</vt:lpstr>
      <vt:lpstr>A Word About Hair Straighteners</vt:lpstr>
      <vt:lpstr>Hair Straightener Alternatives</vt:lpstr>
      <vt:lpstr>1,4 dioxane</vt:lpstr>
      <vt:lpstr>Summary of ingredients to avoid </vt:lpstr>
      <vt:lpstr>The Precautionary Principle</vt:lpstr>
      <vt:lpstr>Simple steps to improve the  safety of your products </vt:lpstr>
      <vt:lpstr>Simple Steps, Broad Impact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 Project  Advocates Mentoring Advocates</dc:title>
  <dc:creator>Sarah</dc:creator>
  <cp:lastModifiedBy>Evans, Sarah</cp:lastModifiedBy>
  <cp:revision>29</cp:revision>
  <dcterms:created xsi:type="dcterms:W3CDTF">2014-02-10T17:40:59Z</dcterms:created>
  <dcterms:modified xsi:type="dcterms:W3CDTF">2015-04-23T18:21:27Z</dcterms:modified>
</cp:coreProperties>
</file>